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3"/>
    <p:sldMasterId id="2147483699" r:id="rId4"/>
    <p:sldMasterId id="2147483761" r:id="rId5"/>
  </p:sldMasterIdLst>
  <p:notesMasterIdLst>
    <p:notesMasterId r:id="rId27"/>
  </p:notesMasterIdLst>
  <p:sldIdLst>
    <p:sldId id="257" r:id="rId6"/>
    <p:sldId id="287" r:id="rId7"/>
    <p:sldId id="258" r:id="rId8"/>
    <p:sldId id="295" r:id="rId9"/>
    <p:sldId id="260" r:id="rId10"/>
    <p:sldId id="261" r:id="rId11"/>
    <p:sldId id="278" r:id="rId12"/>
    <p:sldId id="304" r:id="rId13"/>
    <p:sldId id="279" r:id="rId14"/>
    <p:sldId id="280" r:id="rId15"/>
    <p:sldId id="281" r:id="rId16"/>
    <p:sldId id="282" r:id="rId17"/>
    <p:sldId id="298" r:id="rId18"/>
    <p:sldId id="267" r:id="rId19"/>
    <p:sldId id="266" r:id="rId20"/>
    <p:sldId id="268" r:id="rId21"/>
    <p:sldId id="301" r:id="rId22"/>
    <p:sldId id="275" r:id="rId23"/>
    <p:sldId id="303" r:id="rId24"/>
    <p:sldId id="277" r:id="rId25"/>
    <p:sldId id="274" r:id="rId26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7E9"/>
    <a:srgbClr val="A89968"/>
    <a:srgbClr val="041E42"/>
    <a:srgbClr val="004C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34"/>
    <p:restoredTop sz="91304" autoAdjust="0"/>
  </p:normalViewPr>
  <p:slideViewPr>
    <p:cSldViewPr snapToGrid="0" snapToObjects="1">
      <p:cViewPr varScale="1">
        <p:scale>
          <a:sx n="101" d="100"/>
          <a:sy n="101" d="100"/>
        </p:scale>
        <p:origin x="17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383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F9B875C-1D90-44F6-8602-62D7594DD7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7244B3B-E95E-42EF-B394-8110B378B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2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3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73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87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60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16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86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09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50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69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6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92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30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19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97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5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1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3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31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84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4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899FD-F8AE-E443-A2F6-2D3475A27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308" y="1122363"/>
            <a:ext cx="8197385" cy="2387600"/>
          </a:xfrm>
        </p:spPr>
        <p:txBody>
          <a:bodyPr lIns="0" tIns="0" rIns="0" bIns="0" anchor="b">
            <a:noAutofit/>
          </a:bodyPr>
          <a:lstStyle>
            <a:lvl1pPr algn="l">
              <a:defRPr sz="6000" cap="all" spc="75" baseline="0">
                <a:solidFill>
                  <a:srgbClr val="A8996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308" y="3602038"/>
            <a:ext cx="8197385" cy="1655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5C8CD65-8B95-6F49-866F-118D605EBB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62608" y="5951623"/>
            <a:ext cx="1308085" cy="55879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/>
          <p:nvPr userDrawn="1"/>
        </p:nvCxnSpPr>
        <p:spPr>
          <a:xfrm>
            <a:off x="473308" y="5721180"/>
            <a:ext cx="8197385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7FF35A2-5C5B-9443-A3D8-4D6A1DF24F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308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B252F-CFCB-BE48-886C-D4E113BC4D1C}"/>
              </a:ext>
            </a:extLst>
          </p:cNvPr>
          <p:cNvSpPr txBox="1"/>
          <p:nvPr userDrawn="1"/>
        </p:nvSpPr>
        <p:spPr>
          <a:xfrm>
            <a:off x="4541801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August 24, 2023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20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6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3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02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A4A43D-6E1F-F544-9C17-7F03890F09FB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82459-1B0A-ED4D-8E2A-B2F5E8F16413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3011B8-29CE-4540-9F7B-4E7EC2680332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166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A82D67-8B99-4A4E-AD2C-26851899850A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E94EC-592F-F747-96CA-B134450792FF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6E49C1-5D36-9E45-8FA4-51BCF677C944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158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C75D5A-511F-7E45-B9F0-4EE36EB538E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13691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EB79FE-A84B-D04F-851A-61661A8B515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F3D79D4-2FE0-604F-B7F6-3004266CD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755384-0657-2D4F-89DB-43B6F745932E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880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45AB82-9E26-4D48-B592-8CA72D5474F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6579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65798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B581BA-CB62-8944-B758-D71BAA6C5BA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3755BC2-15F9-8747-B3AA-AF9CE20F2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3CD532-F17B-E740-B51B-02F6182DD384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499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899FD-F8AE-E443-A2F6-2D3475A27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308" y="1122363"/>
            <a:ext cx="8197385" cy="2387600"/>
          </a:xfrm>
        </p:spPr>
        <p:txBody>
          <a:bodyPr lIns="0" tIns="0" rIns="0" bIns="0" anchor="b">
            <a:noAutofit/>
          </a:bodyPr>
          <a:lstStyle>
            <a:lvl1pPr algn="l">
              <a:defRPr sz="6000" cap="all" spc="75" baseline="0">
                <a:solidFill>
                  <a:srgbClr val="A8996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308" y="3602038"/>
            <a:ext cx="8197385" cy="1655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/>
          <p:nvPr userDrawn="1"/>
        </p:nvCxnSpPr>
        <p:spPr>
          <a:xfrm>
            <a:off x="473308" y="5721180"/>
            <a:ext cx="8197385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7FF35A2-5C5B-9443-A3D8-4D6A1DF24F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308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B252F-CFCB-BE48-886C-D4E113BC4D1C}"/>
              </a:ext>
            </a:extLst>
          </p:cNvPr>
          <p:cNvSpPr txBox="1"/>
          <p:nvPr userDrawn="1"/>
        </p:nvSpPr>
        <p:spPr>
          <a:xfrm>
            <a:off x="359725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August 24, 2023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A2A5369-ADFB-5546-8685-66F3414C4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5181" y="5934877"/>
            <a:ext cx="2168447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01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7223A9-D871-8142-A87A-BE156457A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6" t="5810" r="795" b="25539"/>
          <a:stretch/>
        </p:blipFill>
        <p:spPr>
          <a:xfrm rot="16200000">
            <a:off x="4127154" y="1841153"/>
            <a:ext cx="6858005" cy="3175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87849-F4CC-D543-B821-90B0154A0F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5968310" y="0"/>
            <a:ext cx="3175688" cy="1575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817715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2149831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473308" y="5721180"/>
            <a:ext cx="5226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4E6F9784-A60F-3A47-B581-E2EB1E6FA3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79924" y="889189"/>
            <a:ext cx="632894" cy="6328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5EEBCC6-D9C3-A04C-84D6-E0EAC530D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775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302504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August 24, 2023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FCE3F3-F762-C142-A833-EEF7E0C9E0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99842" y="252151"/>
            <a:ext cx="2168447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91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2DD08C5-12D6-314D-BB01-F838ADE6620E}"/>
              </a:ext>
            </a:extLst>
          </p:cNvPr>
          <p:cNvSpPr/>
          <p:nvPr userDrawn="1"/>
        </p:nvSpPr>
        <p:spPr>
          <a:xfrm>
            <a:off x="4943" y="0"/>
            <a:ext cx="9139057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6B1B761A-27A7-E640-AAA0-157C2096C6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68310" y="0"/>
            <a:ext cx="317569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817715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2149831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473308" y="5721180"/>
            <a:ext cx="5226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4E6F9784-A60F-3A47-B581-E2EB1E6FA3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79924" y="889189"/>
            <a:ext cx="632894" cy="6328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302504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name</a:t>
            </a:r>
            <a:b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Title, Department</a:t>
            </a:r>
          </a:p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August 24, 2023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F1BFC3D-FD45-B747-8EE7-777A47B105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73308" y="5947130"/>
            <a:ext cx="2168447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5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7223A9-D871-8142-A87A-BE156457A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6" t="5810" r="795" b="25539"/>
          <a:stretch/>
        </p:blipFill>
        <p:spPr>
          <a:xfrm rot="16200000">
            <a:off x="4127154" y="1841153"/>
            <a:ext cx="6858005" cy="3175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87849-F4CC-D543-B821-90B0154A0F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5968310" y="0"/>
            <a:ext cx="3175688" cy="157555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1978BA5-72BD-1949-A11D-E2C7D816DA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31873" y="248504"/>
            <a:ext cx="981075" cy="41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817715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2149831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6F9784-A60F-3A47-B581-E2EB1E6FA38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779924" y="889189"/>
            <a:ext cx="632894" cy="6328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57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A89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6021DE-946F-2444-ABF9-77B088E73F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D3E9BB7-9653-7845-ABEC-CFC6D55917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99841" y="252150"/>
            <a:ext cx="2168449" cy="663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FC574-4858-E640-99C2-16CD9E1F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8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4500" cap="all" spc="75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23AA-2197-0446-AB42-D28BA422DD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298" y="482917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5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FE8BA0-9E2C-CF44-BABD-55B346783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061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50" b="1" cap="all" spc="75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51DA1-6FA8-4E4D-A5F4-77545F145275}"/>
              </a:ext>
            </a:extLst>
          </p:cNvPr>
          <p:cNvCxnSpPr>
            <a:cxnSpLocks/>
          </p:cNvCxnSpPr>
          <p:nvPr userDrawn="1"/>
        </p:nvCxnSpPr>
        <p:spPr>
          <a:xfrm>
            <a:off x="495061" y="5523468"/>
            <a:ext cx="564732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2D5FF7-C44F-5149-AC5F-9B7A8D72CC3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03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7115E2-1332-DE4E-9F47-45778FE193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C418389-F925-E946-B7F1-019A85A895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86022" y="252150"/>
            <a:ext cx="1382268" cy="42267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0A6A17-9EB7-1E40-85C0-F0570282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03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5400" cap="all" spc="75" baseline="0">
                <a:solidFill>
                  <a:srgbClr val="041E4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8DFEB7-3679-3547-A29F-A715A56176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1503" y="519858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04C9D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0E59F6F-70DD-D44B-B463-CE6EDC04F5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266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75" baseline="0">
                <a:solidFill>
                  <a:srgbClr val="A899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6FB1D-2182-9F4E-AC14-7D349148A75A}"/>
              </a:ext>
            </a:extLst>
          </p:cNvPr>
          <p:cNvCxnSpPr>
            <a:cxnSpLocks/>
          </p:cNvCxnSpPr>
          <p:nvPr userDrawn="1"/>
        </p:nvCxnSpPr>
        <p:spPr>
          <a:xfrm>
            <a:off x="496266" y="5892878"/>
            <a:ext cx="4771473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2E26DA4-655B-2946-B7D6-97ACB07E886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357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88C09-1C04-D749-9B9A-1954A04E0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7861679-0949-EB4A-ACE2-F1813F1B8F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34191" y="5091566"/>
            <a:ext cx="475620" cy="59361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84226E-17CF-7548-AEF6-B1745AB3BC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412976" y="2213555"/>
            <a:ext cx="318050" cy="2578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39861B-5B4E-CD4A-8638-5C1B48F6D4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7157" y="2743843"/>
            <a:ext cx="4949686" cy="20828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50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Type quote here.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set in culpa.”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FDACFB-45AC-344D-87C8-0EC29BCC247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7AC5AD-AAA8-F94B-89F5-5C791EAEA628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67CD86C0-2677-F24C-8C5B-0A47797772C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5254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59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0258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45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710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0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45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508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A4A43D-6E1F-F544-9C17-7F03890F09FB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82459-1B0A-ED4D-8E2A-B2F5E8F16413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B591A6-D74A-9741-9B8B-CA0603BDE1D1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76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2DD08C5-12D6-314D-BB01-F838ADE6620E}"/>
              </a:ext>
            </a:extLst>
          </p:cNvPr>
          <p:cNvSpPr/>
          <p:nvPr userDrawn="1"/>
        </p:nvSpPr>
        <p:spPr>
          <a:xfrm>
            <a:off x="4943" y="0"/>
            <a:ext cx="9139057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6B1B761A-27A7-E640-AAA0-157C2096C6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68310" y="0"/>
            <a:ext cx="317569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1978BA5-72BD-1949-A11D-E2C7D816DA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3308" y="5951622"/>
            <a:ext cx="1087135" cy="464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817715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2149831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473308" y="5721180"/>
            <a:ext cx="5226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4E6F9784-A60F-3A47-B581-E2EB1E6FA3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79924" y="889189"/>
            <a:ext cx="632894" cy="6328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302504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name</a:t>
            </a:r>
            <a:b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Title, Department</a:t>
            </a:r>
          </a:p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August 24, 2023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64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A82D67-8B99-4A4E-AD2C-26851899850A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E94EC-592F-F747-96CA-B134450792FF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72CE00-E12D-CF4F-8128-74B9CD1C19BD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883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C75D5A-511F-7E45-B9F0-4EE36EB538E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13691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EB79FE-A84B-D04F-851A-61661A8B515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B7169C-8594-5949-8F3C-2C6C0C845B2B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CA7F1858-0CE6-E64A-AD06-8767BE361C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5254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01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45AB82-9E26-4D48-B592-8CA72D5474F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6579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65798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B581BA-CB62-8944-B758-D71BAA6C5BA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9BD2FD-8ECF-FE49-A267-4BCDFE705972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CB8F01B6-8E77-0248-9337-0C6289BA9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5254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09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899FD-F8AE-E443-A2F6-2D3475A27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308" y="1122363"/>
            <a:ext cx="8197385" cy="2387600"/>
          </a:xfrm>
        </p:spPr>
        <p:txBody>
          <a:bodyPr lIns="0" tIns="0" rIns="0" bIns="0" anchor="b">
            <a:noAutofit/>
          </a:bodyPr>
          <a:lstStyle>
            <a:lvl1pPr algn="l">
              <a:defRPr sz="6000" cap="all" spc="75" baseline="0">
                <a:solidFill>
                  <a:srgbClr val="A8996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308" y="3602038"/>
            <a:ext cx="8197385" cy="1655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5C8CD65-8B95-6F49-866F-118D605EBB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62608" y="5951623"/>
            <a:ext cx="1308085" cy="55879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/>
          <p:nvPr userDrawn="1"/>
        </p:nvCxnSpPr>
        <p:spPr>
          <a:xfrm>
            <a:off x="473308" y="5721180"/>
            <a:ext cx="8197385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7FF35A2-5C5B-9443-A3D8-4D6A1DF24F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308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B252F-CFCB-BE48-886C-D4E113BC4D1C}"/>
              </a:ext>
            </a:extLst>
          </p:cNvPr>
          <p:cNvSpPr txBox="1"/>
          <p:nvPr userDrawn="1"/>
        </p:nvSpPr>
        <p:spPr>
          <a:xfrm>
            <a:off x="4541801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August 24, 2023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98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7223A9-D871-8142-A87A-BE156457A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6" t="5810" r="795" b="25539"/>
          <a:stretch/>
        </p:blipFill>
        <p:spPr>
          <a:xfrm rot="16200000">
            <a:off x="4127154" y="1841153"/>
            <a:ext cx="6858005" cy="3175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87849-F4CC-D543-B821-90B0154A0F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5968310" y="0"/>
            <a:ext cx="3175688" cy="157555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1978BA5-72BD-1949-A11D-E2C7D816DA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31873" y="248504"/>
            <a:ext cx="981075" cy="41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817715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2149831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473308" y="5721180"/>
            <a:ext cx="5226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4E6F9784-A60F-3A47-B581-E2EB1E6FA38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779924" y="889189"/>
            <a:ext cx="632894" cy="6328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5EEBCC6-D9C3-A04C-84D6-E0EAC530D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775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302504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August 24, 2023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915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2DD08C5-12D6-314D-BB01-F838ADE6620E}"/>
              </a:ext>
            </a:extLst>
          </p:cNvPr>
          <p:cNvSpPr/>
          <p:nvPr userDrawn="1"/>
        </p:nvSpPr>
        <p:spPr>
          <a:xfrm>
            <a:off x="4943" y="0"/>
            <a:ext cx="9139057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6B1B761A-27A7-E640-AAA0-157C2096C6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68310" y="0"/>
            <a:ext cx="317569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1978BA5-72BD-1949-A11D-E2C7D816DA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3308" y="5951622"/>
            <a:ext cx="1087135" cy="464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817715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2149831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473308" y="5721180"/>
            <a:ext cx="5226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4E6F9784-A60F-3A47-B581-E2EB1E6FA3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79924" y="889189"/>
            <a:ext cx="632894" cy="6328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302504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name</a:t>
            </a:r>
            <a:b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Title, Department</a:t>
            </a:r>
          </a:p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August 24, 2023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40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A89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47EDA7E-9600-A445-BD08-18A82ABED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FC574-4858-E640-99C2-16CD9E1F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8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4500" cap="all" spc="75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23AA-2197-0446-AB42-D28BA422DD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298" y="482917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5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FE8BA0-9E2C-CF44-BABD-55B346783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061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50" b="1" cap="all" spc="75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51DA1-6FA8-4E4D-A5F4-77545F145275}"/>
              </a:ext>
            </a:extLst>
          </p:cNvPr>
          <p:cNvCxnSpPr>
            <a:cxnSpLocks/>
          </p:cNvCxnSpPr>
          <p:nvPr userDrawn="1"/>
        </p:nvCxnSpPr>
        <p:spPr>
          <a:xfrm>
            <a:off x="495061" y="5523468"/>
            <a:ext cx="564732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2D5FF7-C44F-5149-AC5F-9B7A8D72CC3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384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D97C0F9-3EF1-024C-88FF-B7B3D56B34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0A6A17-9EB7-1E40-85C0-F0570282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03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5400" cap="all" spc="75" baseline="0">
                <a:solidFill>
                  <a:srgbClr val="041E4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8DFEB7-3679-3547-A29F-A715A56176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1503" y="519858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04C9D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0E59F6F-70DD-D44B-B463-CE6EDC04F5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266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75" baseline="0">
                <a:solidFill>
                  <a:srgbClr val="A899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6FB1D-2182-9F4E-AC14-7D349148A75A}"/>
              </a:ext>
            </a:extLst>
          </p:cNvPr>
          <p:cNvCxnSpPr>
            <a:cxnSpLocks/>
          </p:cNvCxnSpPr>
          <p:nvPr userDrawn="1"/>
        </p:nvCxnSpPr>
        <p:spPr>
          <a:xfrm>
            <a:off x="496266" y="5892878"/>
            <a:ext cx="4771473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2E26DA4-655B-2946-B7D6-97ACB07E886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7729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88C09-1C04-D749-9B9A-1954A04E0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7861679-0949-EB4A-ACE2-F1813F1B8F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34191" y="5091566"/>
            <a:ext cx="475620" cy="59361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84226E-17CF-7548-AEF6-B1745AB3BC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412976" y="2213555"/>
            <a:ext cx="318050" cy="2578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39861B-5B4E-CD4A-8638-5C1B48F6D4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7157" y="2743843"/>
            <a:ext cx="4949686" cy="20828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50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Type quote here.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set in culpa.”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FDACFB-45AC-344D-87C8-0EC29BCC247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EEDA355-16BA-4045-AB40-B2E42E52C7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0596CC-E67E-4D43-8335-B5EC617C230E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8263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0829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A89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47EDA7E-9600-A445-BD08-18A82ABED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FC574-4858-E640-99C2-16CD9E1F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8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4500" cap="all" spc="75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23AA-2197-0446-AB42-D28BA422DD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298" y="482917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5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FE8BA0-9E2C-CF44-BABD-55B346783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061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50" b="1" cap="all" spc="75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51DA1-6FA8-4E4D-A5F4-77545F145275}"/>
              </a:ext>
            </a:extLst>
          </p:cNvPr>
          <p:cNvCxnSpPr>
            <a:cxnSpLocks/>
          </p:cNvCxnSpPr>
          <p:nvPr userDrawn="1"/>
        </p:nvCxnSpPr>
        <p:spPr>
          <a:xfrm>
            <a:off x="495061" y="5523468"/>
            <a:ext cx="564732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2D5FF7-C44F-5149-AC5F-9B7A8D72CC3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359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8266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78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371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74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848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A4A43D-6E1F-F544-9C17-7F03890F09FB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82459-1B0A-ED4D-8E2A-B2F5E8F16413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3011B8-29CE-4540-9F7B-4E7EC2680332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3451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A82D67-8B99-4A4E-AD2C-26851899850A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E94EC-592F-F747-96CA-B134450792FF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6E49C1-5D36-9E45-8FA4-51BCF677C944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229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C75D5A-511F-7E45-B9F0-4EE36EB538E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13691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EB79FE-A84B-D04F-851A-61661A8B515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F3D79D4-2FE0-604F-B7F6-3004266CD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755384-0657-2D4F-89DB-43B6F745932E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140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45AB82-9E26-4D48-B592-8CA72D5474F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6579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65798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B581BA-CB62-8944-B758-D71BAA6C5BA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3755BC2-15F9-8747-B3AA-AF9CE20F2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3CD532-F17B-E740-B51B-02F6182DD384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03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D97C0F9-3EF1-024C-88FF-B7B3D56B34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0A6A17-9EB7-1E40-85C0-F0570282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03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5400" cap="all" spc="75" baseline="0">
                <a:solidFill>
                  <a:srgbClr val="041E4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8DFEB7-3679-3547-A29F-A715A56176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1503" y="519858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04C9D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0E59F6F-70DD-D44B-B463-CE6EDC04F5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266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75" baseline="0">
                <a:solidFill>
                  <a:srgbClr val="A899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6FB1D-2182-9F4E-AC14-7D349148A75A}"/>
              </a:ext>
            </a:extLst>
          </p:cNvPr>
          <p:cNvCxnSpPr>
            <a:cxnSpLocks/>
          </p:cNvCxnSpPr>
          <p:nvPr userDrawn="1"/>
        </p:nvCxnSpPr>
        <p:spPr>
          <a:xfrm>
            <a:off x="496266" y="5892878"/>
            <a:ext cx="4771473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2E26DA4-655B-2946-B7D6-97ACB07E886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1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88C09-1C04-D749-9B9A-1954A04E0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7861679-0949-EB4A-ACE2-F1813F1B8F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34191" y="5091566"/>
            <a:ext cx="475620" cy="59361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84226E-17CF-7548-AEF6-B1745AB3BC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412976" y="2213555"/>
            <a:ext cx="318050" cy="2578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39861B-5B4E-CD4A-8638-5C1B48F6D4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7157" y="2743843"/>
            <a:ext cx="4949686" cy="20828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50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Type quote here.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set in culpa.”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FDACFB-45AC-344D-87C8-0EC29BCC247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EEDA355-16BA-4045-AB40-B2E42E52C7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0596CC-E67E-4D43-8335-B5EC617C230E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62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1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71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69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18.sv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67BACB3-57D2-274D-AAA8-1235CE8B7DD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5977466" y="2888628"/>
            <a:ext cx="2929471" cy="37730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6DD9963-F0D9-1E47-870E-622FC055FF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00E7E4-26A6-9D4E-8217-560389A19CAD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3B9EB1D-AE07-7246-984D-F4D46B6F516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645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041E4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67BACB3-57D2-274D-AAA8-1235CE8B7DD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5977466" y="2888628"/>
            <a:ext cx="2929471" cy="37730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9EB1D-AE07-7246-984D-F4D46B6F516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209DA2-F46B-D049-9BAF-DA0C4D1FAFC1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67B889DE-9A5C-E146-A2C2-78F27955B69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85254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0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041E4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67BACB3-57D2-274D-AAA8-1235CE8B7DD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5977466" y="2888628"/>
            <a:ext cx="2929471" cy="37730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6DD9963-F0D9-1E47-870E-622FC055FF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00E7E4-26A6-9D4E-8217-560389A19CAD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3B9EB1D-AE07-7246-984D-F4D46B6F516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264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041E4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kron.edu/research/ora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kron.edu/parkin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ixabay.com/illustrations/workshop-training-seminar-group-1425446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uakron.edu/exl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hyperlink" Target="http://www.uakron.edu/dotAsset/678001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A0E660-5E78-4B64-955A-C5E5E7669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1" y="2149831"/>
            <a:ext cx="5828145" cy="3170314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u="sng" dirty="0"/>
          </a:p>
          <a:p>
            <a:pPr>
              <a:lnSpc>
                <a:spcPct val="100000"/>
              </a:lnSpc>
            </a:pPr>
            <a:r>
              <a:rPr lang="en-US" u="sng" dirty="0"/>
              <a:t>WELCOME</a:t>
            </a:r>
            <a:endParaRPr lang="en-US" sz="1000" u="sng" dirty="0"/>
          </a:p>
          <a:p>
            <a:pPr>
              <a:lnSpc>
                <a:spcPct val="100000"/>
              </a:lnSpc>
            </a:pPr>
            <a:endParaRPr lang="en-US" sz="1000" u="sng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90398-A973-4DD2-8114-B48FCE5FAC51}"/>
              </a:ext>
            </a:extLst>
          </p:cNvPr>
          <p:cNvSpPr txBox="1"/>
          <p:nvPr/>
        </p:nvSpPr>
        <p:spPr>
          <a:xfrm>
            <a:off x="261360" y="6037007"/>
            <a:ext cx="3819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2023 </a:t>
            </a:r>
          </a:p>
          <a:p>
            <a:pPr>
              <a:lnSpc>
                <a:spcPct val="100000"/>
              </a:lnSpc>
            </a:pP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411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 &amp; Expectations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DC4A45-4C59-48CD-B683-880C6FA41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41" y="138228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>
                <a:solidFill>
                  <a:srgbClr val="A89968"/>
                </a:solidFill>
                <a:latin typeface="Georgia" panose="02040502050405020303" pitchFamily="18" charset="0"/>
              </a:rPr>
              <a:t>Maintaining an Assistantship Award</a:t>
            </a:r>
          </a:p>
          <a:p>
            <a:pPr marL="0" indent="0">
              <a:buNone/>
            </a:pPr>
            <a:endParaRPr lang="en-US" sz="105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You are required to perform your duties satisfactorily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You must maintain the standards of academic conduct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You must honor the terms of your contract agreement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If a TA – you must meet the minimum oral proficiency requirement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Georgia" panose="02040502050405020303" pitchFamily="18" charset="0"/>
              </a:rPr>
              <a:t>23 – TOEFL Speaking Component (Internationals)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Georgia" panose="02040502050405020303" pitchFamily="18" charset="0"/>
              </a:rPr>
              <a:t>Assessed by departmental procedures (Domestics)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If you give up your assistantship – you also give up the tuition waiver – repayment is required (after Census date)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218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 &amp; Expectations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DD69C-F212-446F-A68B-B74F4C69F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59" y="1326861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u="sng" dirty="0">
                <a:solidFill>
                  <a:srgbClr val="A89968"/>
                </a:solidFill>
                <a:latin typeface="Georgia" panose="02040502050405020303" pitchFamily="18" charset="0"/>
              </a:rPr>
              <a:t>FEE REMISSION FOR ASSISTANTSHIP AWARDEES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Georgia" panose="02040502050405020303" pitchFamily="18" charset="0"/>
              </a:rPr>
              <a:t>UA shall provide a scholarship during each semester or summer session of award. 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Georgia" panose="02040502050405020303" pitchFamily="18" charset="0"/>
              </a:rPr>
              <a:t>Scholarships are not provided for: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undergraduate/audit courses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professional fees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administrative fees				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facilities fees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technology fees					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drop/add fees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library fees						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miscellaneous fees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general service fees			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late registration fees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tuition/fees at other institutions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8449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Guidelines &amp; Expectations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E5DC8D-B392-443F-85FD-816CC4AD6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1170203"/>
            <a:ext cx="7886700" cy="4990451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000" b="1" u="sng" dirty="0">
                <a:solidFill>
                  <a:srgbClr val="A89968"/>
                </a:solidFill>
                <a:latin typeface="Georgia" panose="02040502050405020303" pitchFamily="18" charset="0"/>
              </a:rPr>
              <a:t>OFFICE OF RESEARCH ADMINISTRATION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>
                <a:solidFill>
                  <a:srgbClr val="A89968"/>
                </a:solidFill>
                <a:latin typeface="Georgia" panose="02040502050405020303" pitchFamily="18" charset="0"/>
                <a:hlinkClick r:id="rId3"/>
              </a:rPr>
              <a:t>https://www.uakron.edu/research/ora/</a:t>
            </a:r>
            <a:endParaRPr lang="en-US" sz="2000" dirty="0">
              <a:solidFill>
                <a:srgbClr val="A89968"/>
              </a:solidFill>
              <a:latin typeface="Georgia" panose="02040502050405020303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000" dirty="0">
              <a:solidFill>
                <a:srgbClr val="A89968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000" dirty="0">
              <a:solidFill>
                <a:srgbClr val="A89968"/>
              </a:solidFill>
              <a:latin typeface="Georgia" panose="02040502050405020303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5DA00E-B522-4411-B224-50FD0C627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949" y="1905910"/>
            <a:ext cx="5968501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42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96" y="2036065"/>
            <a:ext cx="7028104" cy="3667265"/>
          </a:xfrm>
        </p:spPr>
        <p:txBody>
          <a:bodyPr>
            <a:normAutofit fontScale="85000" lnSpcReduction="10000"/>
          </a:bodyPr>
          <a:lstStyle/>
          <a:p>
            <a:r>
              <a:rPr lang="en-US" sz="2500" b="1" dirty="0"/>
              <a:t>Resources</a:t>
            </a:r>
          </a:p>
          <a:p>
            <a:endParaRPr lang="en-US" sz="32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Parking </a:t>
            </a: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&amp;</a:t>
            </a: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Transportation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New Graduate Assistant Orientation</a:t>
            </a:r>
          </a:p>
        </p:txBody>
      </p:sp>
    </p:spTree>
    <p:extLst>
      <p:ext uri="{BB962C8B-B14F-4D97-AF65-F5344CB8AC3E}">
        <p14:creationId xmlns:p14="http://schemas.microsoft.com/office/powerpoint/2010/main" val="3487387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74965-C234-47E4-8B26-2ADCDC14B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en-US" sz="3000" b="1" u="sng" dirty="0">
              <a:solidFill>
                <a:srgbClr val="A89968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3000" b="1" dirty="0">
              <a:solidFill>
                <a:srgbClr val="A89968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3000" b="1" dirty="0">
              <a:solidFill>
                <a:srgbClr val="A89968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rgbClr val="041E42"/>
                </a:solidFill>
              </a:rPr>
              <a:t> 	</a:t>
            </a:r>
            <a:r>
              <a:rPr lang="en-US" sz="2600" i="1" dirty="0">
                <a:solidFill>
                  <a:srgbClr val="041E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permits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600" i="1" dirty="0">
                <a:solidFill>
                  <a:srgbClr val="041E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Lot/Deck information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600" i="1" dirty="0">
                <a:solidFill>
                  <a:srgbClr val="041E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Shuttle services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600" i="1" dirty="0">
                <a:solidFill>
                  <a:srgbClr val="041E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Maps &amp; routes</a:t>
            </a:r>
          </a:p>
          <a:p>
            <a:pPr marL="457200" lvl="1" indent="0">
              <a:buNone/>
            </a:pPr>
            <a:endParaRPr lang="en-US" sz="2200" i="1" dirty="0">
              <a:solidFill>
                <a:srgbClr val="041E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000" b="1" dirty="0">
              <a:solidFill>
                <a:srgbClr val="A89968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en-US" sz="3000" b="1" dirty="0">
                <a:solidFill>
                  <a:srgbClr val="A8996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www.uakron.edu/parking</a:t>
            </a:r>
            <a:endParaRPr lang="en-US" sz="3000" b="1" dirty="0">
              <a:solidFill>
                <a:srgbClr val="A89968"/>
              </a:solidFill>
            </a:endParaRPr>
          </a:p>
          <a:p>
            <a:pPr marL="0" indent="0" algn="ctr">
              <a:buNone/>
            </a:pPr>
            <a:endParaRPr lang="en-US" sz="3000" b="1" dirty="0">
              <a:solidFill>
                <a:srgbClr val="A89968"/>
              </a:solidFill>
            </a:endParaRPr>
          </a:p>
          <a:p>
            <a:pPr marL="0" indent="0" algn="ctr">
              <a:buNone/>
            </a:pPr>
            <a:endParaRPr lang="en-US" sz="3000" b="1" dirty="0">
              <a:solidFill>
                <a:srgbClr val="A89968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F3575F-B6AA-37F8-DBEA-4658935D0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913" y="1690689"/>
            <a:ext cx="2859272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10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74965-C234-47E4-8B26-2ADCDC14B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endParaRPr lang="en-US" sz="3000" b="1" dirty="0">
              <a:solidFill>
                <a:srgbClr val="A89968"/>
              </a:solidFill>
            </a:endParaRPr>
          </a:p>
          <a:p>
            <a:pPr marL="0" indent="0" algn="ctr">
              <a:buNone/>
            </a:pPr>
            <a:endParaRPr lang="en-US" sz="3000" b="1" dirty="0">
              <a:solidFill>
                <a:srgbClr val="A89968"/>
              </a:solidFill>
            </a:endParaRPr>
          </a:p>
        </p:txBody>
      </p:sp>
      <p:pic>
        <p:nvPicPr>
          <p:cNvPr id="6" name="Picture 5" descr="A picture containing text, bus, purple, parked&#10;&#10;Description automatically generated">
            <a:extLst>
              <a:ext uri="{FF2B5EF4-FFF2-40B4-BE49-F238E27FC236}">
                <a16:creationId xmlns:a16="http://schemas.microsoft.com/office/drawing/2014/main" id="{70578BA2-7C25-4F24-A420-A76156353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7274">
            <a:off x="429479" y="1781023"/>
            <a:ext cx="3999591" cy="239975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74165A2-D948-4500-89E3-66B27F6E3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08472"/>
            <a:ext cx="9144000" cy="1669061"/>
          </a:xfrm>
          <a:prstGeom prst="rect">
            <a:avLst/>
          </a:prstGeom>
        </p:spPr>
      </p:pic>
      <p:pic>
        <p:nvPicPr>
          <p:cNvPr id="10" name="Picture 9" descr="A white bus on the street&#10;&#10;Description automatically generated with medium confidence">
            <a:extLst>
              <a:ext uri="{FF2B5EF4-FFF2-40B4-BE49-F238E27FC236}">
                <a16:creationId xmlns:a16="http://schemas.microsoft.com/office/drawing/2014/main" id="{1D8BC46C-E53E-45B2-940C-2D8FDCEB6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1688">
            <a:off x="4815541" y="2024506"/>
            <a:ext cx="3212255" cy="1841693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481592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74965-C234-47E4-8B26-2ADCDC14B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endParaRPr lang="en-US" sz="3000" b="1" dirty="0">
              <a:solidFill>
                <a:srgbClr val="A89968"/>
              </a:solidFill>
            </a:endParaRPr>
          </a:p>
          <a:p>
            <a:pPr marL="0" indent="0" algn="ctr">
              <a:buNone/>
            </a:pPr>
            <a:endParaRPr lang="en-US" sz="3000" b="1" dirty="0">
              <a:solidFill>
                <a:srgbClr val="A89968"/>
              </a:solidFill>
            </a:endParaRPr>
          </a:p>
        </p:txBody>
      </p:sp>
      <p:pic>
        <p:nvPicPr>
          <p:cNvPr id="5" name="Picture 4" descr="A picture containing outdoor, ground, tree, bicycle&#10;&#10;Description automatically generated">
            <a:extLst>
              <a:ext uri="{FF2B5EF4-FFF2-40B4-BE49-F238E27FC236}">
                <a16:creationId xmlns:a16="http://schemas.microsoft.com/office/drawing/2014/main" id="{BD03A39D-6E44-46D7-9A06-79FE7DB85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3161714"/>
            <a:ext cx="3553190" cy="2682658"/>
          </a:xfrm>
          <a:prstGeom prst="rect">
            <a:avLst/>
          </a:prstGeom>
        </p:spPr>
      </p:pic>
      <p:pic>
        <p:nvPicPr>
          <p:cNvPr id="9" name="Picture 8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8388EB32-08B6-4B4D-8E79-349A2E693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845" y="746342"/>
            <a:ext cx="2953905" cy="2865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03B974-0282-436A-9F6C-EC31E47CF3FD}"/>
              </a:ext>
            </a:extLst>
          </p:cNvPr>
          <p:cNvSpPr txBox="1"/>
          <p:nvPr/>
        </p:nvSpPr>
        <p:spPr>
          <a:xfrm>
            <a:off x="895927" y="2390270"/>
            <a:ext cx="295390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A899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Bike Share</a:t>
            </a:r>
          </a:p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www.uakron.edu/bikeshare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D517B2-9366-4B94-BCEF-EDD32CBA48C9}"/>
              </a:ext>
            </a:extLst>
          </p:cNvPr>
          <p:cNvSpPr txBox="1"/>
          <p:nvPr/>
        </p:nvSpPr>
        <p:spPr>
          <a:xfrm>
            <a:off x="6075217" y="3611630"/>
            <a:ext cx="2074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A899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Scooters</a:t>
            </a:r>
          </a:p>
        </p:txBody>
      </p:sp>
    </p:spTree>
    <p:extLst>
      <p:ext uri="{BB962C8B-B14F-4D97-AF65-F5344CB8AC3E}">
        <p14:creationId xmlns:p14="http://schemas.microsoft.com/office/powerpoint/2010/main" val="2548155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96" y="2036065"/>
            <a:ext cx="6270721" cy="3667265"/>
          </a:xfrm>
        </p:spPr>
        <p:txBody>
          <a:bodyPr>
            <a:normAutofit/>
          </a:bodyPr>
          <a:lstStyle/>
          <a:p>
            <a:r>
              <a:rPr lang="en-US" sz="2500" b="1" dirty="0"/>
              <a:t>Events / Things to do</a:t>
            </a:r>
          </a:p>
          <a:p>
            <a:endParaRPr lang="en-US" sz="32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Get </a:t>
            </a: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Involved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Orientation - New Assistantship awardees</a:t>
            </a:r>
          </a:p>
        </p:txBody>
      </p:sp>
    </p:spTree>
    <p:extLst>
      <p:ext uri="{BB962C8B-B14F-4D97-AF65-F5344CB8AC3E}">
        <p14:creationId xmlns:p14="http://schemas.microsoft.com/office/powerpoint/2010/main" val="967621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5489"/>
            <a:ext cx="7886700" cy="1325563"/>
          </a:xfrm>
        </p:spPr>
        <p:txBody>
          <a:bodyPr anchor="t"/>
          <a:lstStyle/>
          <a:p>
            <a:r>
              <a:rPr lang="en-US" dirty="0"/>
              <a:t>Events</a:t>
            </a:r>
            <a:br>
              <a:rPr lang="en-US" dirty="0"/>
            </a:br>
            <a:r>
              <a:rPr lang="en-US" sz="2000" u="sng" dirty="0">
                <a:solidFill>
                  <a:srgbClr val="A89968"/>
                </a:solidFill>
              </a:rPr>
              <a:t>Spring Semester</a:t>
            </a:r>
            <a:endParaRPr lang="en-US" u="sng" dirty="0">
              <a:solidFill>
                <a:srgbClr val="A8996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F83D6-A177-4DC4-B2CE-ECBE652E7B7E}"/>
              </a:ext>
            </a:extLst>
          </p:cNvPr>
          <p:cNvSpPr txBox="1"/>
          <p:nvPr/>
        </p:nvSpPr>
        <p:spPr>
          <a:xfrm>
            <a:off x="1006764" y="1651052"/>
            <a:ext cx="708429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Graduate Student Appreciation Week</a:t>
            </a:r>
          </a:p>
          <a:p>
            <a:pPr algn="ctr"/>
            <a:endParaRPr lang="en-US" sz="2500" b="1" dirty="0"/>
          </a:p>
          <a:p>
            <a:pPr algn="ctr"/>
            <a:r>
              <a:rPr lang="en-US" sz="2500" b="1" dirty="0">
                <a:solidFill>
                  <a:srgbClr val="FF0000"/>
                </a:solidFill>
              </a:rPr>
              <a:t>April 8 – 13, 2024</a:t>
            </a:r>
          </a:p>
          <a:p>
            <a:endParaRPr lang="en-US" sz="2500" dirty="0"/>
          </a:p>
          <a:p>
            <a:endParaRPr lang="en-US" sz="2500" dirty="0"/>
          </a:p>
          <a:p>
            <a:r>
              <a:rPr lang="en-US" sz="2500" dirty="0"/>
              <a:t>Professional development and fun activities</a:t>
            </a:r>
          </a:p>
          <a:p>
            <a:endParaRPr lang="en-US" sz="2500" dirty="0"/>
          </a:p>
          <a:p>
            <a:endParaRPr lang="en-US" sz="2500" dirty="0"/>
          </a:p>
          <a:p>
            <a:r>
              <a:rPr lang="en-US" sz="2500" dirty="0"/>
              <a:t>More details to come…</a:t>
            </a:r>
          </a:p>
        </p:txBody>
      </p:sp>
    </p:spTree>
    <p:extLst>
      <p:ext uri="{BB962C8B-B14F-4D97-AF65-F5344CB8AC3E}">
        <p14:creationId xmlns:p14="http://schemas.microsoft.com/office/powerpoint/2010/main" val="2704698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5489"/>
            <a:ext cx="7886700" cy="1325563"/>
          </a:xfrm>
        </p:spPr>
        <p:txBody>
          <a:bodyPr anchor="t"/>
          <a:lstStyle/>
          <a:p>
            <a:r>
              <a:rPr lang="en-US" dirty="0"/>
              <a:t>Events</a:t>
            </a:r>
            <a:br>
              <a:rPr lang="en-US" dirty="0"/>
            </a:br>
            <a:r>
              <a:rPr lang="en-US" sz="2000" u="sng" dirty="0">
                <a:solidFill>
                  <a:srgbClr val="A89968"/>
                </a:solidFill>
              </a:rPr>
              <a:t>each Semester</a:t>
            </a:r>
            <a:endParaRPr lang="en-US" u="sng" dirty="0">
              <a:solidFill>
                <a:srgbClr val="A89968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A1307-7887-4EE0-8CF1-862E2DDFEA33}"/>
              </a:ext>
            </a:extLst>
          </p:cNvPr>
          <p:cNvSpPr txBox="1"/>
          <p:nvPr/>
        </p:nvSpPr>
        <p:spPr>
          <a:xfrm>
            <a:off x="1057275" y="3547078"/>
            <a:ext cx="727710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Writing your Thesis or Dissertation</a:t>
            </a:r>
          </a:p>
          <a:p>
            <a:endParaRPr lang="en-US" sz="1050" b="1" dirty="0">
              <a:solidFill>
                <a:schemeClr val="tx2"/>
              </a:solidFill>
            </a:endParaRP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Plagiarism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References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Citations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Literature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Formatting</a:t>
            </a:r>
          </a:p>
          <a:p>
            <a:endParaRPr lang="en-US" sz="1050" b="1" dirty="0">
              <a:solidFill>
                <a:schemeClr val="tx2"/>
              </a:solidFill>
            </a:endParaRPr>
          </a:p>
          <a:p>
            <a:pPr algn="ctr"/>
            <a:r>
              <a:rPr lang="en-US" sz="2800" b="1" dirty="0">
                <a:solidFill>
                  <a:srgbClr val="A89968"/>
                </a:solidFill>
              </a:rPr>
              <a:t>Workshop dates T.B.A.</a:t>
            </a:r>
          </a:p>
        </p:txBody>
      </p:sp>
      <p:pic>
        <p:nvPicPr>
          <p:cNvPr id="4" name="Picture 3" descr="A picture containing text, red, clipart&#10;&#10;Description automatically generated">
            <a:extLst>
              <a:ext uri="{FF2B5EF4-FFF2-40B4-BE49-F238E27FC236}">
                <a16:creationId xmlns:a16="http://schemas.microsoft.com/office/drawing/2014/main" id="{8C198DCB-A0E9-4C56-88B7-D63706281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09700" y="1365302"/>
            <a:ext cx="6572250" cy="223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86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A0E660-5E78-4B64-955A-C5E5E7669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1" y="1982335"/>
            <a:ext cx="5828145" cy="317031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5000" b="1" u="sng" dirty="0"/>
              <a:t>Thank You!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000" dirty="0"/>
              <a:t>We’re glad you’re here!</a:t>
            </a:r>
          </a:p>
          <a:p>
            <a:pPr>
              <a:lnSpc>
                <a:spcPct val="100000"/>
              </a:lnSpc>
            </a:pPr>
            <a:endParaRPr lang="en-US" sz="1000" u="sng" dirty="0"/>
          </a:p>
          <a:p>
            <a:pPr algn="l">
              <a:lnSpc>
                <a:spcPts val="1200"/>
              </a:lnSpc>
              <a:buClr>
                <a:srgbClr val="A89968"/>
              </a:buClr>
            </a:pPr>
            <a:r>
              <a:rPr lang="en-US" sz="2500" b="1" dirty="0">
                <a:solidFill>
                  <a:srgbClr val="A89968"/>
                </a:solidFill>
              </a:rPr>
              <a:t> Dr. Suzanne Bausch</a:t>
            </a:r>
          </a:p>
          <a:p>
            <a:pPr algn="l" defTabSz="400050">
              <a:lnSpc>
                <a:spcPts val="1200"/>
              </a:lnSpc>
              <a:buClr>
                <a:srgbClr val="A89968"/>
              </a:buClr>
            </a:pPr>
            <a:r>
              <a:rPr lang="en-US" sz="2500" b="1" i="1" dirty="0"/>
              <a:t>	</a:t>
            </a:r>
            <a:r>
              <a:rPr lang="en-US" sz="2000" i="1" dirty="0"/>
              <a:t>VP of Research &amp; Business Engagement and</a:t>
            </a:r>
          </a:p>
          <a:p>
            <a:pPr algn="l" defTabSz="400050">
              <a:lnSpc>
                <a:spcPts val="1200"/>
              </a:lnSpc>
              <a:buClr>
                <a:srgbClr val="A89968"/>
              </a:buClr>
            </a:pPr>
            <a:r>
              <a:rPr lang="en-US" sz="2000" i="1" dirty="0"/>
              <a:t>      Dean, Graduate School</a:t>
            </a:r>
            <a:endParaRPr lang="en-US" sz="2000" b="1" dirty="0">
              <a:solidFill>
                <a:srgbClr val="A89968"/>
              </a:solidFill>
            </a:endParaRPr>
          </a:p>
          <a:p>
            <a:pPr algn="l">
              <a:lnSpc>
                <a:spcPts val="1200"/>
              </a:lnSpc>
              <a:buClr>
                <a:srgbClr val="A89968"/>
              </a:buClr>
            </a:pPr>
            <a:endParaRPr lang="en-US" sz="2500" b="1" dirty="0">
              <a:solidFill>
                <a:srgbClr val="A89968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r>
              <a:rPr lang="en-US" sz="2500" b="1" dirty="0"/>
              <a:t> Dr. Marnie Saunders</a:t>
            </a:r>
          </a:p>
          <a:p>
            <a:pPr marL="274320"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r>
              <a:rPr lang="en-US" sz="2000" i="1" dirty="0"/>
              <a:t>Sr. Assoc. Dean, the Graduate School</a:t>
            </a:r>
          </a:p>
          <a:p>
            <a:pPr marL="274320"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r>
              <a:rPr lang="en-US" sz="2000" i="1" dirty="0"/>
              <a:t> Professor, Dept. of Biomedical Engineering</a:t>
            </a:r>
          </a:p>
          <a:p>
            <a:pPr marL="274320"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endParaRPr lang="en-US" sz="2000" b="1" i="1" dirty="0"/>
          </a:p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r>
              <a:rPr lang="en-US" sz="2500" b="1" dirty="0"/>
              <a:t> Deborah Phillipp</a:t>
            </a:r>
          </a:p>
          <a:p>
            <a:pPr marL="274320"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r>
              <a:rPr lang="en-US" sz="2000" i="1" dirty="0"/>
              <a:t>Dir., Graduate Admissions &amp; Student Services</a:t>
            </a:r>
          </a:p>
          <a:p>
            <a:pPr marL="274320"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endParaRPr lang="en-US" sz="2000" b="1" i="1" dirty="0"/>
          </a:p>
          <a:p>
            <a:pPr marL="274320"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endParaRPr lang="en-US" sz="2000" b="1" i="1" dirty="0"/>
          </a:p>
          <a:p>
            <a:pPr marL="274320"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079565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5489"/>
            <a:ext cx="7886700" cy="1325563"/>
          </a:xfrm>
        </p:spPr>
        <p:txBody>
          <a:bodyPr anchor="t"/>
          <a:lstStyle/>
          <a:p>
            <a:r>
              <a:rPr lang="en-US" dirty="0"/>
              <a:t>Events</a:t>
            </a:r>
            <a:br>
              <a:rPr lang="en-US" dirty="0"/>
            </a:br>
            <a:r>
              <a:rPr lang="en-US" sz="2000" u="sng" dirty="0">
                <a:solidFill>
                  <a:srgbClr val="A89968"/>
                </a:solidFill>
              </a:rPr>
              <a:t>each Semester</a:t>
            </a:r>
            <a:endParaRPr lang="en-US" u="sng" dirty="0">
              <a:solidFill>
                <a:srgbClr val="A89968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535E3F-AA86-42E5-ABCC-CF0FD79B9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77" y="1839175"/>
            <a:ext cx="7151228" cy="4023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928B59-9A8B-4A22-9086-570434459AF3}"/>
              </a:ext>
            </a:extLst>
          </p:cNvPr>
          <p:cNvSpPr txBox="1"/>
          <p:nvPr/>
        </p:nvSpPr>
        <p:spPr>
          <a:xfrm>
            <a:off x="2847975" y="5872409"/>
            <a:ext cx="301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dirty="0">
                <a:solidFill>
                  <a:srgbClr val="A89968"/>
                </a:solidFill>
                <a:hlinkClick r:id="rId4"/>
              </a:rPr>
              <a:t>www.uakron.edu/exl/</a:t>
            </a:r>
            <a:endParaRPr lang="en-US" dirty="0">
              <a:solidFill>
                <a:srgbClr val="A899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43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Events</a:t>
            </a:r>
            <a:br>
              <a:rPr lang="en-US" dirty="0"/>
            </a:br>
            <a:r>
              <a:rPr lang="en-US" sz="2000" dirty="0">
                <a:solidFill>
                  <a:srgbClr val="A89968"/>
                </a:solidFill>
              </a:rPr>
              <a:t>get involved!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7435D-0600-4217-8CD4-4F94117B5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69" y="1919710"/>
            <a:ext cx="736460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55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547" y="1861193"/>
            <a:ext cx="5337848" cy="3667265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100000"/>
              </a:lnSpc>
            </a:pPr>
            <a:endParaRPr lang="en-US" sz="1200" b="1" dirty="0"/>
          </a:p>
          <a:p>
            <a:pPr algn="l">
              <a:lnSpc>
                <a:spcPct val="100000"/>
              </a:lnSpc>
            </a:pPr>
            <a:r>
              <a:rPr lang="en-US" sz="2500" b="1" dirty="0"/>
              <a:t>Graduate School Overview</a:t>
            </a:r>
          </a:p>
          <a:p>
            <a:r>
              <a:rPr lang="en-US" sz="2500" b="1" dirty="0"/>
              <a:t>Resources &amp; Events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Teaching in the Classroom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Health Services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Testing &amp; Counseling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Parking &amp; Transportation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Financial Aid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Getting Involved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1750" i="1" dirty="0" err="1">
                <a:solidFill>
                  <a:schemeClr val="bg1"/>
                </a:solidFill>
                <a:latin typeface="Georgia" panose="02040502050405020303" pitchFamily="18" charset="0"/>
              </a:rPr>
              <a:t>ZipAssist</a:t>
            </a:r>
            <a:endParaRPr lang="en-US" sz="175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sz="2500" b="1" dirty="0"/>
              <a:t>GA Guidelines &amp; Expectations</a:t>
            </a:r>
          </a:p>
          <a:p>
            <a:pPr marL="628650" lvl="1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Student Code of Conduct and Title IX</a:t>
            </a:r>
          </a:p>
          <a:p>
            <a:pPr marL="628650" lvl="1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Eligibility</a:t>
            </a:r>
          </a:p>
          <a:p>
            <a:pPr marL="628650" lvl="1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Payroll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Orientation - New Assistantship awardees</a:t>
            </a:r>
          </a:p>
        </p:txBody>
      </p:sp>
    </p:spTree>
    <p:extLst>
      <p:ext uri="{BB962C8B-B14F-4D97-AF65-F5344CB8AC3E}">
        <p14:creationId xmlns:p14="http://schemas.microsoft.com/office/powerpoint/2010/main" val="2087823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97" y="2036065"/>
            <a:ext cx="5337848" cy="3667265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sz="2500" b="1" dirty="0"/>
              <a:t>Graduate School Overview </a:t>
            </a:r>
          </a:p>
          <a:p>
            <a:pPr algn="l">
              <a:lnSpc>
                <a:spcPct val="100000"/>
              </a:lnSpc>
            </a:pPr>
            <a:endParaRPr lang="en-US" sz="1300" b="1" dirty="0"/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4300" i="1" dirty="0">
                <a:solidFill>
                  <a:schemeClr val="bg1"/>
                </a:solidFill>
                <a:latin typeface="Georgia" panose="02040502050405020303" pitchFamily="18" charset="0"/>
              </a:rPr>
              <a:t>Where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endParaRPr lang="en-US" sz="43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4300" i="1" dirty="0">
                <a:solidFill>
                  <a:schemeClr val="bg1"/>
                </a:solidFill>
                <a:latin typeface="Georgia" panose="02040502050405020303" pitchFamily="18" charset="0"/>
              </a:rPr>
              <a:t>Who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endParaRPr lang="en-US" sz="43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4300" i="1" dirty="0">
                <a:solidFill>
                  <a:schemeClr val="bg1"/>
                </a:solidFill>
                <a:latin typeface="Georgia" panose="02040502050405020303" pitchFamily="18" charset="0"/>
              </a:rPr>
              <a:t>What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Orientation - New Assistantship awardees</a:t>
            </a:r>
          </a:p>
        </p:txBody>
      </p:sp>
    </p:spTree>
    <p:extLst>
      <p:ext uri="{BB962C8B-B14F-4D97-AF65-F5344CB8AC3E}">
        <p14:creationId xmlns:p14="http://schemas.microsoft.com/office/powerpoint/2010/main" val="80393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school 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7BC21B-0647-41EC-B002-E99C080B0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rgbClr val="A89968"/>
                </a:solidFill>
              </a:rPr>
              <a:t>Office Location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The Graduate School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Leigh Hall, Room 515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Akron, OH 44325-2101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330-972-7663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gradsch@uakron.edu</a:t>
            </a:r>
          </a:p>
        </p:txBody>
      </p:sp>
      <p:pic>
        <p:nvPicPr>
          <p:cNvPr id="9" name="Graphic 8" descr="Telephone with solid fill">
            <a:extLst>
              <a:ext uri="{FF2B5EF4-FFF2-40B4-BE49-F238E27FC236}">
                <a16:creationId xmlns:a16="http://schemas.microsoft.com/office/drawing/2014/main" id="{9DBE83D3-AD15-4BB2-8731-8045596E4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117" y="4313252"/>
            <a:ext cx="466436" cy="466436"/>
          </a:xfrm>
          <a:prstGeom prst="rect">
            <a:avLst/>
          </a:prstGeom>
        </p:spPr>
      </p:pic>
      <p:pic>
        <p:nvPicPr>
          <p:cNvPr id="13" name="Graphic 12" descr="Email with solid fill">
            <a:extLst>
              <a:ext uri="{FF2B5EF4-FFF2-40B4-BE49-F238E27FC236}">
                <a16:creationId xmlns:a16="http://schemas.microsoft.com/office/drawing/2014/main" id="{588F23C2-467B-47C7-AAE9-17C4225BD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555" y="5381060"/>
            <a:ext cx="412021" cy="412021"/>
          </a:xfrm>
          <a:prstGeom prst="rect">
            <a:avLst/>
          </a:prstGeom>
        </p:spPr>
      </p:pic>
      <p:pic>
        <p:nvPicPr>
          <p:cNvPr id="15" name="Picture 14" descr="People walking past a building&#10;&#10;Description automatically generated with low confidence">
            <a:extLst>
              <a:ext uri="{FF2B5EF4-FFF2-40B4-BE49-F238E27FC236}">
                <a16:creationId xmlns:a16="http://schemas.microsoft.com/office/drawing/2014/main" id="{5325C3DE-A7DE-4121-9206-A75A31DB90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608969"/>
            <a:ext cx="3286799" cy="21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13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school 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7BC21B-0647-41EC-B002-E99C080B0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903" y="1696750"/>
            <a:ext cx="8640787" cy="4351338"/>
          </a:xfrm>
        </p:spPr>
        <p:txBody>
          <a:bodyPr/>
          <a:lstStyle/>
          <a:p>
            <a:endParaRPr lang="en-US" sz="1200" u="sng" dirty="0"/>
          </a:p>
          <a:p>
            <a:pPr marL="0" indent="0">
              <a:buNone/>
            </a:pPr>
            <a:r>
              <a:rPr lang="en-US" sz="3000" b="1" u="sng" dirty="0">
                <a:solidFill>
                  <a:srgbClr val="A89968"/>
                </a:solidFill>
              </a:rPr>
              <a:t>Staff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Ms. Heather Blake – Curriculum Support</a:t>
            </a:r>
          </a:p>
          <a:p>
            <a:pPr marL="0" indent="0">
              <a:buNone/>
            </a:pPr>
            <a:r>
              <a:rPr lang="en-US" sz="3000" dirty="0"/>
              <a:t>Ms. Deborah Phillipp – Admissions, Graduation</a:t>
            </a:r>
          </a:p>
          <a:p>
            <a:pPr marL="0" indent="0">
              <a:buNone/>
            </a:pPr>
            <a:r>
              <a:rPr lang="en-US" sz="3000" dirty="0"/>
              <a:t>Mr. William Walker – Student Services Counselor</a:t>
            </a:r>
          </a:p>
          <a:p>
            <a:endParaRPr lang="en-US" sz="3000" b="1" u="sng" dirty="0"/>
          </a:p>
        </p:txBody>
      </p:sp>
    </p:spTree>
    <p:extLst>
      <p:ext uri="{BB962C8B-B14F-4D97-AF65-F5344CB8AC3E}">
        <p14:creationId xmlns:p14="http://schemas.microsoft.com/office/powerpoint/2010/main" val="262892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 &amp; Expectations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A3E3D3-5E45-45A8-89C2-CE940821E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398856"/>
            <a:ext cx="7437765" cy="4060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6E0C0B-39D0-4522-85AC-31E652E08805}"/>
              </a:ext>
            </a:extLst>
          </p:cNvPr>
          <p:cNvSpPr txBox="1"/>
          <p:nvPr/>
        </p:nvSpPr>
        <p:spPr>
          <a:xfrm>
            <a:off x="2764421" y="5459144"/>
            <a:ext cx="3615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A8996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The Graduate Assistant Handbook</a:t>
            </a:r>
            <a:endParaRPr lang="en-US" b="1" u="sng" dirty="0">
              <a:solidFill>
                <a:srgbClr val="A899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Currently under construction</a:t>
            </a:r>
            <a:r>
              <a:rPr lang="en-US" b="1" dirty="0">
                <a:solidFill>
                  <a:srgbClr val="041E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Graphic 3" descr="Traffic cone outline">
            <a:extLst>
              <a:ext uri="{FF2B5EF4-FFF2-40B4-BE49-F238E27FC236}">
                <a16:creationId xmlns:a16="http://schemas.microsoft.com/office/drawing/2014/main" id="{A239E071-7613-8321-92FA-78F9B00B5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6678" y="5459144"/>
            <a:ext cx="914400" cy="914400"/>
          </a:xfrm>
          <a:prstGeom prst="rect">
            <a:avLst/>
          </a:prstGeom>
        </p:spPr>
      </p:pic>
      <p:pic>
        <p:nvPicPr>
          <p:cNvPr id="5" name="Graphic 4" descr="Traffic cone outline">
            <a:extLst>
              <a:ext uri="{FF2B5EF4-FFF2-40B4-BE49-F238E27FC236}">
                <a16:creationId xmlns:a16="http://schemas.microsoft.com/office/drawing/2014/main" id="{DA5A7EB0-7527-CA01-447C-2D0FE18AB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50021" y="54591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83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97" y="2036065"/>
            <a:ext cx="5866258" cy="3667265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sz="2500" b="1" dirty="0"/>
              <a:t>Guidelines &amp; Expectations</a:t>
            </a:r>
          </a:p>
          <a:p>
            <a:pPr algn="l">
              <a:lnSpc>
                <a:spcPct val="100000"/>
              </a:lnSpc>
            </a:pPr>
            <a:endParaRPr lang="en-US" sz="1300" b="1" dirty="0"/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4300" i="1" dirty="0">
                <a:solidFill>
                  <a:schemeClr val="bg1"/>
                </a:solidFill>
                <a:latin typeface="Georgia" panose="02040502050405020303" pitchFamily="18" charset="0"/>
              </a:rPr>
              <a:t>Eligibility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endParaRPr lang="en-US" sz="43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4300" i="1" dirty="0">
                <a:solidFill>
                  <a:schemeClr val="bg1"/>
                </a:solidFill>
                <a:latin typeface="Georgia" panose="02040502050405020303" pitchFamily="18" charset="0"/>
              </a:rPr>
              <a:t>Fee remission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endParaRPr lang="en-US" sz="43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4300" i="1" dirty="0">
                <a:solidFill>
                  <a:schemeClr val="bg1"/>
                </a:solidFill>
                <a:latin typeface="Georgia" panose="02040502050405020303" pitchFamily="18" charset="0"/>
              </a:rPr>
              <a:t>Research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Orientation - New Assistantship awardees</a:t>
            </a:r>
          </a:p>
        </p:txBody>
      </p:sp>
    </p:spTree>
    <p:extLst>
      <p:ext uri="{BB962C8B-B14F-4D97-AF65-F5344CB8AC3E}">
        <p14:creationId xmlns:p14="http://schemas.microsoft.com/office/powerpoint/2010/main" val="4094046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 &amp; Expectations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538F1-EA2C-423C-85F2-B6361C625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77" y="135457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>
                <a:solidFill>
                  <a:srgbClr val="A89968"/>
                </a:solidFill>
                <a:latin typeface="Georgia" panose="02040502050405020303" pitchFamily="18" charset="0"/>
              </a:rPr>
              <a:t>Eligibility for an Assistantship Award</a:t>
            </a:r>
          </a:p>
          <a:p>
            <a:pPr marL="0" indent="0">
              <a:buNone/>
            </a:pPr>
            <a:endParaRPr lang="en-US" sz="105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Full Admission to a Graduate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You must be enrolled as a full-time student during each semester you are working </a:t>
            </a:r>
            <a:r>
              <a:rPr lang="en-US" sz="1900" dirty="0"/>
              <a:t>under contract</a:t>
            </a:r>
            <a:r>
              <a:rPr lang="en-US" sz="1900" dirty="0">
                <a:latin typeface="Georgia" panose="02040502050405020303" pitchFamily="18" charset="0"/>
              </a:rPr>
              <a:t>.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Full-time definition 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Georgia" panose="02040502050405020303" pitchFamily="18" charset="0"/>
              </a:rPr>
              <a:t>Fall and Spring – minimum of 9 hours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Georgia" panose="02040502050405020303" pitchFamily="18" charset="0"/>
              </a:rPr>
              <a:t>Summer – minimum of 6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Maintain a minimum cumulative 3.0 GPA and progressing toward degree completion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Maximum work hours may not exceed 20 hours/per week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Georgia" panose="02040502050405020303" pitchFamily="18" charset="0"/>
              </a:rPr>
              <a:t>Students may not hold additional employment if on a full-time assistantship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32711"/>
      </p:ext>
    </p:extLst>
  </p:cSld>
  <p:clrMapOvr>
    <a:masterClrMapping/>
  </p:clrMapOvr>
</p:sld>
</file>

<file path=ppt/theme/theme1.xml><?xml version="1.0" encoding="utf-8"?>
<a:theme xmlns:a="http://schemas.openxmlformats.org/drawingml/2006/main" name="Ro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o 150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Ro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80F5CFD31A1149A04B72BE0E7B285A" ma:contentTypeVersion="17" ma:contentTypeDescription="Create a new document." ma:contentTypeScope="" ma:versionID="e6a1ee7b90a7129bdc4af4d671b5ee67">
  <xsd:schema xmlns:xsd="http://www.w3.org/2001/XMLSchema" xmlns:xs="http://www.w3.org/2001/XMLSchema" xmlns:p="http://schemas.microsoft.com/office/2006/metadata/properties" xmlns:ns2="c4ed5aec-2cf3-4292-83c4-63a82c3f448a" xmlns:ns3="a6c02de3-0f2a-4d0e-b0a7-b378fde8cac8" targetNamespace="http://schemas.microsoft.com/office/2006/metadata/properties" ma:root="true" ma:fieldsID="2879847dd375ae2fd3b456e48d99c47f" ns2:_="" ns3:_="">
    <xsd:import namespace="c4ed5aec-2cf3-4292-83c4-63a82c3f448a"/>
    <xsd:import namespace="a6c02de3-0f2a-4d0e-b0a7-b378fde8cac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ed5aec-2cf3-4292-83c4-63a82c3f44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ae103f1-3f3a-4e48-a31c-1124b435bfc5}" ma:internalName="TaxCatchAll" ma:showField="CatchAllData" ma:web="c4ed5aec-2cf3-4292-83c4-63a82c3f44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c02de3-0f2a-4d0e-b0a7-b378fde8ca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9ed93d0-1c55-4ba2-8313-8535d6655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53F703-1B48-449A-A27E-3B5BDEA045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ed5aec-2cf3-4292-83c4-63a82c3f448a"/>
    <ds:schemaRef ds:uri="a6c02de3-0f2a-4d0e-b0a7-b378fde8ca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AD7989-2539-4B23-84B4-81559C0DE2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9645</TotalTime>
  <Words>596</Words>
  <Application>Microsoft Office PowerPoint</Application>
  <PresentationFormat>On-screen Show (4:3)</PresentationFormat>
  <Paragraphs>188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Georgia</vt:lpstr>
      <vt:lpstr>Impact</vt:lpstr>
      <vt:lpstr>Times New Roman</vt:lpstr>
      <vt:lpstr>Wingdings</vt:lpstr>
      <vt:lpstr>Roo</vt:lpstr>
      <vt:lpstr>Roo 150</vt:lpstr>
      <vt:lpstr>1_Roo</vt:lpstr>
      <vt:lpstr>PowerPoint Presentation</vt:lpstr>
      <vt:lpstr>PowerPoint Presentation</vt:lpstr>
      <vt:lpstr>AGENDA TOPICS</vt:lpstr>
      <vt:lpstr>AGENDA TOPICS</vt:lpstr>
      <vt:lpstr>Graduate school overview</vt:lpstr>
      <vt:lpstr>Graduate school overview</vt:lpstr>
      <vt:lpstr>Guidelines &amp; Expectations</vt:lpstr>
      <vt:lpstr>AGENDA TOPICS</vt:lpstr>
      <vt:lpstr>Guidelines &amp; Expectations</vt:lpstr>
      <vt:lpstr>Guidelines &amp; Expectations</vt:lpstr>
      <vt:lpstr>Guidelines &amp; Expectations</vt:lpstr>
      <vt:lpstr>Guidelines &amp; Expectations</vt:lpstr>
      <vt:lpstr>AGENDA TOPICS</vt:lpstr>
      <vt:lpstr>resources</vt:lpstr>
      <vt:lpstr>resources</vt:lpstr>
      <vt:lpstr>resources</vt:lpstr>
      <vt:lpstr>AGENDA TOPICS</vt:lpstr>
      <vt:lpstr>Events Spring Semester</vt:lpstr>
      <vt:lpstr>Events each Semester</vt:lpstr>
      <vt:lpstr>Events each Semester</vt:lpstr>
      <vt:lpstr>Events get involved!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Blair</dc:creator>
  <cp:lastModifiedBy>Heather Blake</cp:lastModifiedBy>
  <cp:revision>123</cp:revision>
  <cp:lastPrinted>2021-08-16T21:24:48Z</cp:lastPrinted>
  <dcterms:created xsi:type="dcterms:W3CDTF">2020-01-21T19:42:16Z</dcterms:created>
  <dcterms:modified xsi:type="dcterms:W3CDTF">2023-08-24T14:56:47Z</dcterms:modified>
</cp:coreProperties>
</file>